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3C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F0A202"/>
          </a:solidFill>
          <a:ln/>
        </p:spPr>
      </p:sp>
      <p:sp>
        <p:nvSpPr>
          <p:cNvPr id="3" name="Shape 1"/>
          <p:cNvSpPr/>
          <p:nvPr/>
        </p:nvSpPr>
        <p:spPr>
          <a:xfrm>
            <a:off x="640080" y="2331720"/>
            <a:ext cx="1371600" cy="64008"/>
          </a:xfrm>
          <a:prstGeom prst="rect">
            <a:avLst/>
          </a:prstGeom>
          <a:solidFill>
            <a:srgbClr val="F0A202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137160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YUNMEI · 工业AI优化平台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40080" y="1783080"/>
            <a:ext cx="10515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云美工业AI优化平台</a:t>
            </a:r>
            <a:endParaRPr lang="en-US" sz="4600" dirty="0"/>
          </a:p>
        </p:txBody>
      </p:sp>
      <p:sp>
        <p:nvSpPr>
          <p:cNvPr id="6" name="Text 4"/>
          <p:cNvSpPr/>
          <p:nvPr/>
        </p:nvSpPr>
        <p:spPr>
          <a:xfrm>
            <a:off x="640080" y="2788920"/>
            <a:ext cx="10515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CFE6E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iAOP · 产品设计评审（PRD v1.2）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640080" y="3657600"/>
            <a:ext cx="10058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BFD7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一套可配置、可复制的「工业AI优化平台内核」+ 按行业沉淀的「行业模板」</a:t>
            </a:r>
            <a:endParaRPr lang="en-US" sz="15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BFD7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把大厂才用得起的过程优化闭环，降到单厂 80–130 万、2–4 周接入。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40080" y="5806440"/>
            <a:ext cx="10911535" cy="0"/>
          </a:xfrm>
          <a:prstGeom prst="line">
            <a:avLst/>
          </a:prstGeom>
          <a:noFill/>
          <a:ln w="12700">
            <a:solidFill>
              <a:srgbClr val="2C556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5943600"/>
            <a:ext cx="1091153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FB8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编制：bot_po（产品审核）</a:t>
            </a:r>
            <a:pPr indent="0" marL="0">
              <a:buNone/>
            </a:pPr>
            <a:r>
              <a:rPr lang="en-US" sz="1200" dirty="0">
                <a:solidFill>
                  <a:srgbClr val="9FB8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日期：2026-08-04</a:t>
            </a:r>
            <a:pPr indent="0" marL="0">
              <a:buNone/>
            </a:pPr>
            <a:r>
              <a:rPr lang="en-US" sz="1200" b="1" dirty="0">
                <a:solidFill>
                  <a:srgbClr val="F0A20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密级：商业机密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91153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BACKGROUND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6262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我们已验证的资产 + 真实的市场机会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737360"/>
            <a:ext cx="5212080" cy="4206240"/>
          </a:xfrm>
          <a:prstGeom prst="rect">
            <a:avLst>
              <a:gd name="adj" fmla="val 1739"/>
            </a:avLst>
          </a:prstGeom>
          <a:solidFill>
            <a:srgbClr val="F2F6F6"/>
          </a:solidFill>
          <a:ln/>
        </p:spPr>
      </p:sp>
      <p:sp>
        <p:nvSpPr>
          <p:cNvPr id="5" name="Text 3"/>
          <p:cNvSpPr/>
          <p:nvPr/>
        </p:nvSpPr>
        <p:spPr>
          <a:xfrm>
            <a:off x="914400" y="1965960"/>
            <a:ext cx="4663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2809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已交付资产（化工新材料AI平台 · 终验）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914400" y="2514600"/>
            <a:ext cx="2331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F0A20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9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914400" y="3227832"/>
            <a:ext cx="2331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个月交付周期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3337560" y="2514600"/>
            <a:ext cx="2331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F0A20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76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3337560" y="3227832"/>
            <a:ext cx="2331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拆解任务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14400" y="3886200"/>
            <a:ext cx="2331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F0A20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33</a:t>
            </a:r>
            <a:endParaRPr lang="en-US" sz="3400" dirty="0"/>
          </a:p>
        </p:txBody>
      </p:sp>
      <p:sp>
        <p:nvSpPr>
          <p:cNvPr id="11" name="Text 9"/>
          <p:cNvSpPr/>
          <p:nvPr/>
        </p:nvSpPr>
        <p:spPr>
          <a:xfrm>
            <a:off x="914400" y="4599432"/>
            <a:ext cx="2331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需求逐项通过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337560" y="3886200"/>
            <a:ext cx="2331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F0A20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3万+</a:t>
            </a:r>
            <a:endParaRPr lang="en-US" sz="3400" dirty="0"/>
          </a:p>
        </p:txBody>
      </p:sp>
      <p:sp>
        <p:nvSpPr>
          <p:cNvPr id="13" name="Text 11"/>
          <p:cNvSpPr/>
          <p:nvPr/>
        </p:nvSpPr>
        <p:spPr>
          <a:xfrm>
            <a:off x="3337560" y="4599432"/>
            <a:ext cx="2331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可复用代码行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914400" y="5120640"/>
            <a:ext cx="4663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16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性能基线：</a:t>
            </a:r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采集 P99 ≤ 1.8s · 丢失率 ≤ 0.02% · 可用性 ≥ 99.8% · 敏感度路由 96.5%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6217920" y="1737360"/>
            <a:ext cx="5333695" cy="4206240"/>
          </a:xfrm>
          <a:prstGeom prst="rect">
            <a:avLst>
              <a:gd name="adj" fmla="val 1739"/>
            </a:avLst>
          </a:prstGeom>
          <a:solidFill>
            <a:srgbClr val="0B3C49"/>
          </a:solidFill>
          <a:ln/>
        </p:spPr>
      </p:sp>
      <p:sp>
        <p:nvSpPr>
          <p:cNvPr id="16" name="Text 14"/>
          <p:cNvSpPr/>
          <p:nvPr/>
        </p:nvSpPr>
        <p:spPr>
          <a:xfrm>
            <a:off x="6492240" y="1965960"/>
            <a:ext cx="478505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A89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市场机会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6510528" y="2578608"/>
            <a:ext cx="146304" cy="146304"/>
          </a:xfrm>
          <a:prstGeom prst="ellipse">
            <a:avLst/>
          </a:prstGeom>
          <a:solidFill>
            <a:srgbClr val="F0A202"/>
          </a:solidFill>
          <a:ln/>
        </p:spPr>
      </p:sp>
      <p:sp>
        <p:nvSpPr>
          <p:cNvPr id="18" name="Text 16"/>
          <p:cNvSpPr/>
          <p:nvPr/>
        </p:nvSpPr>
        <p:spPr>
          <a:xfrm>
            <a:off x="6766560" y="2468880"/>
            <a:ext cx="4465015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政策强风口  </a:t>
            </a:r>
            <a:pPr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C9DD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工信部《行动方案2026-2028》重点培育行业型平台，「工业场景智能体」写进口号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6510528" y="3419856"/>
            <a:ext cx="146304" cy="146304"/>
          </a:xfrm>
          <a:prstGeom prst="ellipse">
            <a:avLst/>
          </a:prstGeom>
          <a:solidFill>
            <a:srgbClr val="F0A202"/>
          </a:solidFill>
          <a:ln/>
        </p:spPr>
      </p:sp>
      <p:sp>
        <p:nvSpPr>
          <p:cNvPr id="20" name="Text 18"/>
          <p:cNvSpPr/>
          <p:nvPr/>
        </p:nvSpPr>
        <p:spPr>
          <a:xfrm>
            <a:off x="6766560" y="3310128"/>
            <a:ext cx="4465015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有效供给稀缺  </a:t>
            </a:r>
            <a:pPr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C9DD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本土平台约1.2万个，但具备完整PaaS能力的有效供给仅 18.7%</a:t>
            </a:r>
            <a:endParaRPr lang="en-US" sz="1350" dirty="0"/>
          </a:p>
        </p:txBody>
      </p:sp>
      <p:sp>
        <p:nvSpPr>
          <p:cNvPr id="21" name="Shape 19"/>
          <p:cNvSpPr/>
          <p:nvPr/>
        </p:nvSpPr>
        <p:spPr>
          <a:xfrm>
            <a:off x="6510528" y="4261104"/>
            <a:ext cx="146304" cy="146304"/>
          </a:xfrm>
          <a:prstGeom prst="ellipse">
            <a:avLst/>
          </a:prstGeom>
          <a:solidFill>
            <a:srgbClr val="F0A202"/>
          </a:solidFill>
          <a:ln/>
        </p:spPr>
      </p:sp>
      <p:sp>
        <p:nvSpPr>
          <p:cNvPr id="22" name="Text 20"/>
          <p:cNvSpPr/>
          <p:nvPr/>
        </p:nvSpPr>
        <p:spPr>
          <a:xfrm>
            <a:off x="6766560" y="4151376"/>
            <a:ext cx="4465015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付费意愿强  </a:t>
            </a:r>
            <a:pPr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C9DD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中型制造企业单厂预算 80–130 万区间（已有真实成交验证）</a:t>
            </a:r>
            <a:endParaRPr lang="en-US" sz="1350" dirty="0"/>
          </a:p>
        </p:txBody>
      </p:sp>
      <p:sp>
        <p:nvSpPr>
          <p:cNvPr id="23" name="Shape 21"/>
          <p:cNvSpPr/>
          <p:nvPr/>
        </p:nvSpPr>
        <p:spPr>
          <a:xfrm>
            <a:off x="6510528" y="5102352"/>
            <a:ext cx="146304" cy="146304"/>
          </a:xfrm>
          <a:prstGeom prst="ellipse">
            <a:avLst/>
          </a:prstGeom>
          <a:solidFill>
            <a:srgbClr val="F0A202"/>
          </a:solidFill>
          <a:ln/>
        </p:spPr>
      </p:sp>
      <p:sp>
        <p:nvSpPr>
          <p:cNvPr id="24" name="Text 22"/>
          <p:cNvSpPr/>
          <p:nvPr/>
        </p:nvSpPr>
        <p:spPr>
          <a:xfrm>
            <a:off x="6766560" y="4992624"/>
            <a:ext cx="4465015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数据沉睡待唤醒  </a:t>
            </a:r>
            <a:pPr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C9DD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渗透率虽&gt;40%，多停留采集/看板层，高质量闭环优化仍稀缺</a:t>
            </a:r>
            <a:endParaRPr lang="en-US" sz="1350" dirty="0"/>
          </a:p>
        </p:txBody>
      </p:sp>
      <p:sp>
        <p:nvSpPr>
          <p:cNvPr id="25" name="Text 23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YunMei iAOP · 产品设计评审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9722815" y="647395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15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91153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 → GOAL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6262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核心命题：把「项目」变成「产品」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5074920" cy="3931920"/>
          </a:xfrm>
          <a:prstGeom prst="rect">
            <a:avLst>
              <a:gd name="adj" fmla="val 1860"/>
            </a:avLst>
          </a:prstGeom>
          <a:solidFill>
            <a:srgbClr val="F2F6F6"/>
          </a:solidFill>
          <a:ln w="12700">
            <a:solidFill>
              <a:srgbClr val="D9E4E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0080" y="1828800"/>
            <a:ext cx="5074920" cy="640080"/>
          </a:xfrm>
          <a:prstGeom prst="rect">
            <a:avLst/>
          </a:prstGeom>
          <a:solidFill>
            <a:srgbClr val="5B6B70"/>
          </a:solidFill>
          <a:ln/>
        </p:spPr>
      </p:sp>
      <p:sp>
        <p:nvSpPr>
          <p:cNvPr id="6" name="Text 4"/>
          <p:cNvSpPr/>
          <p:nvPr/>
        </p:nvSpPr>
        <p:spPr>
          <a:xfrm>
            <a:off x="914400" y="1938528"/>
            <a:ext cx="4526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现状 · 项目制外包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60120" y="2697480"/>
            <a:ext cx="443484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16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每个厂从零开发，算法/前端重复造轮子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16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行业知识写死在代码，无法沉淀复用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16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交付慢（数月起）、成本高（300万+）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16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收入=一次性项目费，无持续订阅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769864" y="3566160"/>
            <a:ext cx="347472" cy="457200"/>
          </a:xfrm>
          <a:prstGeom prst="rightArrow">
            <a:avLst/>
          </a:prstGeom>
          <a:solidFill>
            <a:srgbClr val="F0A202"/>
          </a:solidFill>
          <a:ln/>
        </p:spPr>
      </p:sp>
      <p:sp>
        <p:nvSpPr>
          <p:cNvPr id="9" name="Shape 7"/>
          <p:cNvSpPr/>
          <p:nvPr/>
        </p:nvSpPr>
        <p:spPr>
          <a:xfrm>
            <a:off x="6172200" y="1828800"/>
            <a:ext cx="5074920" cy="3931920"/>
          </a:xfrm>
          <a:prstGeom prst="rect">
            <a:avLst>
              <a:gd name="adj" fmla="val 1860"/>
            </a:avLst>
          </a:prstGeom>
          <a:solidFill>
            <a:srgbClr val="F2F6F6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172200" y="1828800"/>
            <a:ext cx="5074920" cy="64008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11" name="Text 9"/>
          <p:cNvSpPr/>
          <p:nvPr/>
        </p:nvSpPr>
        <p:spPr>
          <a:xfrm>
            <a:off x="6446520" y="1938528"/>
            <a:ext cx="4526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目标 · 平台 + 行业模板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492240" y="2697480"/>
            <a:ext cx="443484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16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内核一次建设，N 个行业复制复用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16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行业差异外置为模板（配置即落地）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16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交付快（2–4周）、成本低（80–130万）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16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收入=授权 + 实施 + 年订阅，可累积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0080" y="5989320"/>
            <a:ext cx="1091153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i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本次新增研发的关键一步：把「写死在树脂场景」的模型框架与驾驶舱重构为配置驱动 —— 这是项目变产品的分水岭。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YunMei iAOP · 产品设计评审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722815" y="647395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/ 15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91153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POSITIONING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6262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重新定位：中型客户的轻量私有化平台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10911535" cy="1371600"/>
          </a:xfrm>
          <a:prstGeom prst="rect">
            <a:avLst>
              <a:gd name="adj" fmla="val 5333"/>
            </a:avLst>
          </a:prstGeom>
          <a:solidFill>
            <a:srgbClr val="0B3C49"/>
          </a:solidFill>
          <a:ln/>
        </p:spPr>
      </p:sp>
      <p:sp>
        <p:nvSpPr>
          <p:cNvPr id="5" name="Text 3"/>
          <p:cNvSpPr/>
          <p:nvPr/>
        </p:nvSpPr>
        <p:spPr>
          <a:xfrm>
            <a:off x="1005840" y="1920240"/>
            <a:ext cx="10180015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dirty="0">
                <a:solidFill>
                  <a:srgbClr val="C9DDE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面向 </a:t>
            </a:r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F0A20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年营收 1–10 亿中型制造企业</a:t>
            </a:r>
            <a:pPr indent="0" marL="0">
              <a:lnSpc>
                <a:spcPct val="125000"/>
              </a:lnSpc>
              <a:buNone/>
            </a:pPr>
            <a:r>
              <a:rPr lang="en-US" sz="1800" dirty="0">
                <a:solidFill>
                  <a:srgbClr val="C9DDE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的 </a:t>
            </a:r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轻量私有化工业AI优化平台</a:t>
            </a:r>
            <a:pPr indent="0" marL="0">
              <a:lnSpc>
                <a:spcPct val="125000"/>
              </a:lnSpc>
              <a:buNone/>
            </a:pPr>
            <a:r>
              <a:rPr lang="en-US" sz="1800" dirty="0">
                <a:solidFill>
                  <a:srgbClr val="C9DDE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—— 以「行业模板即插即用」把大厂才用得起的过程优化/质量管控闭环，降到单厂 80–130 万、2–4 周接入。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640080" y="3474720"/>
            <a:ext cx="10911535" cy="960120"/>
          </a:xfrm>
          <a:prstGeom prst="rect">
            <a:avLst>
              <a:gd name="adj" fmla="val 7619"/>
            </a:avLst>
          </a:prstGeom>
          <a:solidFill>
            <a:srgbClr val="00A896"/>
          </a:solidFill>
          <a:ln/>
        </p:spPr>
      </p:sp>
      <p:sp>
        <p:nvSpPr>
          <p:cNvPr id="7" name="Text 5"/>
          <p:cNvSpPr/>
          <p:nvPr/>
        </p:nvSpPr>
        <p:spPr>
          <a:xfrm>
            <a:off x="914400" y="3474720"/>
            <a:ext cx="10362895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行业模板层（可复制售卖）  ·  iAOP-Template-Ti（氯化/海绵钛）│ 树脂模板 │ 化肥/制药/冶金模板…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640080" y="4572000"/>
            <a:ext cx="10911535" cy="1371600"/>
          </a:xfrm>
          <a:prstGeom prst="rect">
            <a:avLst>
              <a:gd name="adj" fmla="val 5333"/>
            </a:avLst>
          </a:prstGeom>
          <a:solidFill>
            <a:srgbClr val="028090"/>
          </a:solidFill>
          <a:ln/>
        </p:spPr>
      </p:sp>
      <p:sp>
        <p:nvSpPr>
          <p:cNvPr id="9" name="Text 7"/>
          <p:cNvSpPr/>
          <p:nvPr/>
        </p:nvSpPr>
        <p:spPr>
          <a:xfrm>
            <a:off x="914400" y="4572000"/>
            <a:ext cx="10362895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iAOP-Core 通用内核（已工程化验证 · 一次建设复用）</a:t>
            </a:r>
            <a:pPr indent="0" marL="0">
              <a:lnSpc>
                <a:spcPct val="120000"/>
              </a:lnSpc>
              <a:buNone/>
            </a:pPr>
            <a:endParaRPr lang="en-US" sz="14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DFF3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① 边缘采集网关   ② 数据总线+时序库   ③ AI模型框架   ④ LLM网关+RAG   ⑤ 配置化驾驶舱   ⑥ K8s/Helm 部署底座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YunMei iAOP · 产品设计评审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9722815" y="647395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/ 15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91153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ARCHITECTURE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6262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总体功能架构：内核六模块 + 模板配置台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22960" y="1828800"/>
            <a:ext cx="10545775" cy="868680"/>
          </a:xfrm>
          <a:prstGeom prst="rect">
            <a:avLst>
              <a:gd name="adj" fmla="val 8421"/>
            </a:avLst>
          </a:prstGeom>
          <a:solidFill>
            <a:srgbClr val="00A896"/>
          </a:solidFill>
          <a:ln/>
        </p:spPr>
      </p:sp>
      <p:sp>
        <p:nvSpPr>
          <p:cNvPr id="5" name="Text 3"/>
          <p:cNvSpPr/>
          <p:nvPr/>
        </p:nvSpPr>
        <p:spPr>
          <a:xfrm>
            <a:off x="1097280" y="1828800"/>
            <a:ext cx="9997135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行业模板层：点位字典CSV · 领域RAG知识库 · 工艺模板 · 模型超参包 · 驾驶舱布局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822960" y="2880360"/>
            <a:ext cx="3332378" cy="1051560"/>
          </a:xfrm>
          <a:prstGeom prst="rect">
            <a:avLst>
              <a:gd name="adj" fmla="val 6957"/>
            </a:avLst>
          </a:prstGeom>
          <a:solidFill>
            <a:srgbClr val="F2F6F6"/>
          </a:solidFill>
          <a:ln w="12700">
            <a:solidFill>
              <a:srgbClr val="D9E4E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22960" y="2880360"/>
            <a:ext cx="82296" cy="105156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8" name="Text 6"/>
          <p:cNvSpPr/>
          <p:nvPr/>
        </p:nvSpPr>
        <p:spPr>
          <a:xfrm>
            <a:off x="1024128" y="2990088"/>
            <a:ext cx="301233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6262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① 边缘采集网关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024128" y="3355848"/>
            <a:ext cx="301233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OPC UA/S7/Modbus，严格只读，断点续传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4429658" y="2880360"/>
            <a:ext cx="3332378" cy="1051560"/>
          </a:xfrm>
          <a:prstGeom prst="rect">
            <a:avLst>
              <a:gd name="adj" fmla="val 6957"/>
            </a:avLst>
          </a:prstGeom>
          <a:solidFill>
            <a:srgbClr val="F2F6F6"/>
          </a:solidFill>
          <a:ln w="12700">
            <a:solidFill>
              <a:srgbClr val="D9E4E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429658" y="2880360"/>
            <a:ext cx="82296" cy="105156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12" name="Text 10"/>
          <p:cNvSpPr/>
          <p:nvPr/>
        </p:nvSpPr>
        <p:spPr>
          <a:xfrm>
            <a:off x="4630826" y="2990088"/>
            <a:ext cx="301233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6262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② 数据总线+时序库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630826" y="3355848"/>
            <a:ext cx="301233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Kafka → TDengine + PostgreSQL + MinIO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8036357" y="2880360"/>
            <a:ext cx="3332378" cy="1051560"/>
          </a:xfrm>
          <a:prstGeom prst="rect">
            <a:avLst>
              <a:gd name="adj" fmla="val 6957"/>
            </a:avLst>
          </a:prstGeom>
          <a:solidFill>
            <a:srgbClr val="F2F6F6"/>
          </a:solidFill>
          <a:ln w="12700">
            <a:solidFill>
              <a:srgbClr val="D9E4E5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036357" y="2880360"/>
            <a:ext cx="82296" cy="105156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16" name="Text 14"/>
          <p:cNvSpPr/>
          <p:nvPr/>
        </p:nvSpPr>
        <p:spPr>
          <a:xfrm>
            <a:off x="8237525" y="2990088"/>
            <a:ext cx="301233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6262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③ AI 模型框架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8237525" y="3355848"/>
            <a:ext cx="301233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质量/优化/异常/寻优 4类可配置模板 ★改造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822960" y="4160520"/>
            <a:ext cx="3332378" cy="1051560"/>
          </a:xfrm>
          <a:prstGeom prst="rect">
            <a:avLst>
              <a:gd name="adj" fmla="val 6957"/>
            </a:avLst>
          </a:prstGeom>
          <a:solidFill>
            <a:srgbClr val="F2F6F6"/>
          </a:solidFill>
          <a:ln w="12700">
            <a:solidFill>
              <a:srgbClr val="D9E4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22960" y="4160520"/>
            <a:ext cx="82296" cy="105156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20" name="Text 18"/>
          <p:cNvSpPr/>
          <p:nvPr/>
        </p:nvSpPr>
        <p:spPr>
          <a:xfrm>
            <a:off x="1024128" y="4270248"/>
            <a:ext cx="301233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6262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④ LLM 网关 + RAG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1024128" y="4636008"/>
            <a:ext cx="301233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本地70B + 云端API混合，安全分级路由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4429658" y="4160520"/>
            <a:ext cx="3332378" cy="1051560"/>
          </a:xfrm>
          <a:prstGeom prst="rect">
            <a:avLst>
              <a:gd name="adj" fmla="val 6957"/>
            </a:avLst>
          </a:prstGeom>
          <a:solidFill>
            <a:srgbClr val="F2F6F6"/>
          </a:solidFill>
          <a:ln w="12700">
            <a:solidFill>
              <a:srgbClr val="D9E4E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429658" y="4160520"/>
            <a:ext cx="82296" cy="105156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24" name="Text 22"/>
          <p:cNvSpPr/>
          <p:nvPr/>
        </p:nvSpPr>
        <p:spPr>
          <a:xfrm>
            <a:off x="4630826" y="4270248"/>
            <a:ext cx="301233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6262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⑤ 配置化驾驶舱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4630826" y="4636008"/>
            <a:ext cx="301233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Vue3 + 流程视图 + NL查询 + 移动端 ★改造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8036357" y="4160520"/>
            <a:ext cx="3332378" cy="1051560"/>
          </a:xfrm>
          <a:prstGeom prst="rect">
            <a:avLst>
              <a:gd name="adj" fmla="val 6957"/>
            </a:avLst>
          </a:prstGeom>
          <a:solidFill>
            <a:srgbClr val="F2F6F6"/>
          </a:solidFill>
          <a:ln w="12700">
            <a:solidFill>
              <a:srgbClr val="D9E4E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036357" y="4160520"/>
            <a:ext cx="82296" cy="105156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28" name="Text 26"/>
          <p:cNvSpPr/>
          <p:nvPr/>
        </p:nvSpPr>
        <p:spPr>
          <a:xfrm>
            <a:off x="8237525" y="4270248"/>
            <a:ext cx="301233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6262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⑥ 部署底座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8237525" y="4636008"/>
            <a:ext cx="301233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K8s/Helm/ArgoCD，GPU/NPU 可插拔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822960" y="5532120"/>
            <a:ext cx="10545775" cy="777240"/>
          </a:xfrm>
          <a:prstGeom prst="rect">
            <a:avLst>
              <a:gd name="adj" fmla="val 9412"/>
            </a:avLst>
          </a:prstGeom>
          <a:solidFill>
            <a:srgbClr val="F0A202"/>
          </a:solidFill>
          <a:ln/>
        </p:spPr>
      </p:sp>
      <p:sp>
        <p:nvSpPr>
          <p:cNvPr id="31" name="Text 29"/>
          <p:cNvSpPr/>
          <p:nvPr/>
        </p:nvSpPr>
        <p:spPr>
          <a:xfrm>
            <a:off x="1097280" y="5532120"/>
            <a:ext cx="9997135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6262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★ 模板配置台（新增）：导入点位字典 / 配置模型超参 / 管理RAG库 / 编排驾驶舱 / 版本发布 —— 实施人员零代码完成行业模板</a:t>
            </a:r>
            <a:endParaRPr lang="en-US" sz="1350" dirty="0"/>
          </a:p>
        </p:txBody>
      </p:sp>
      <p:sp>
        <p:nvSpPr>
          <p:cNvPr id="32" name="Text 30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YunMei iAOP · 产品设计评审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9722815" y="647395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/ 15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91153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6262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六大模块详细设计（要点）</a:t>
            </a:r>
            <a:endParaRPr lang="en-US" sz="30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783080"/>
          <a:ext cx="10911535" cy="914400"/>
        </p:xfrm>
        <a:graphic>
          <a:graphicData uri="http://schemas.openxmlformats.org/drawingml/2006/table">
            <a:tbl>
              <a:tblPr/>
              <a:tblGrid>
                <a:gridCol w="640080"/>
                <a:gridCol w="2377440"/>
                <a:gridCol w="5212080"/>
                <a:gridCol w="2679192"/>
              </a:tblGrid>
              <a:tr h="65836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①</a:t>
                      </a:r>
                      <a:endParaRPr lang="en-US" sz="16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6262B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边缘采集网关</a:t>
                      </a:r>
                      <a:endParaRPr lang="en-US" sz="13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5B6B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只读采集、协议可插拔、断点续传；由点位字典驱动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02809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P99≤1.8s / 丢失率≤0.02%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②</a:t>
                      </a:r>
                      <a:endParaRPr lang="en-US" sz="16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6262B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数据总线+时序库</a:t>
                      </a:r>
                      <a:endParaRPr lang="en-US" sz="13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5B6B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Kafka→TDengine时序 / PostgreSQL关系 / MinIO对象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02809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批量5k/100ms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③</a:t>
                      </a:r>
                      <a:endParaRPr lang="en-US" sz="16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A20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6262B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AI 模型框架 ★</a:t>
                      </a:r>
                      <a:endParaRPr lang="en-US" sz="13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5B6B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4类模型重构为可配置模板，超参包驱动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02809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切换行业零改码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④</a:t>
                      </a:r>
                      <a:endParaRPr lang="en-US" sz="16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6262B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LLM 网关 + RAG</a:t>
                      </a:r>
                      <a:endParaRPr lang="en-US" sz="13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5B6B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本地70B+云端API混合，敏感度路由+向量库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02809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路由96.5% / DLP100%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⑤</a:t>
                      </a:r>
                      <a:endParaRPr lang="en-US" sz="16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A20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6262B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配置化驾驶舱 ★</a:t>
                      </a:r>
                      <a:endParaRPr lang="en-US" sz="13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5B6B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Vue3，布局JSON驱动，按模板自动重排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02809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切换模板零改前端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⑥</a:t>
                      </a:r>
                      <a:endParaRPr lang="en-US" sz="16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6262B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部署底座</a:t>
                      </a:r>
                      <a:endParaRPr lang="en-US" sz="13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5B6B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K8s/Helm/ArgoCD，推理后端可插拔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02809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昇腾仅需适配层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640080" y="6035040"/>
            <a:ext cx="1091153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 = 平台化改造重点（从硬编码重构为配置驱动）。①④⑥ 直接复用已交付资产。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YunMei iAOP · 产品设计评审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9722815" y="647395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/ 15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3C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91153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REWORK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6262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平台化改造重点：配置驱动 + 模板配置台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5227168" cy="1920240"/>
          </a:xfrm>
          <a:prstGeom prst="rect">
            <a:avLst>
              <a:gd name="adj" fmla="val 3810"/>
            </a:avLst>
          </a:prstGeom>
          <a:solidFill>
            <a:srgbClr val="11434F"/>
          </a:solidFill>
          <a:ln/>
        </p:spPr>
      </p:sp>
      <p:sp>
        <p:nvSpPr>
          <p:cNvPr id="5" name="Text 3"/>
          <p:cNvSpPr/>
          <p:nvPr/>
        </p:nvSpPr>
        <p:spPr>
          <a:xfrm>
            <a:off x="914400" y="2103120"/>
            <a:ext cx="467852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A89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模块③ AI 模型框架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914400" y="2560320"/>
            <a:ext cx="4678528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硬编码（树脂）  →  可配置模板</a:t>
            </a:r>
            <a:pPr indent="0" marL="0">
              <a:lnSpc>
                <a:spcPct val="115000"/>
              </a:lnSpc>
              <a:buNone/>
            </a:pPr>
            <a:endParaRPr lang="en-US" sz="13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C9DD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输入特征 / 算法 / 超参 / 阈值 全部外置为超参包</a:t>
            </a:r>
            <a:endParaRPr lang="en-US" sz="1300" dirty="0"/>
          </a:p>
          <a:p>
            <a:pPr indent="0" marL="0">
              <a:lnSpc>
                <a:spcPct val="115000"/>
              </a:lnSpc>
              <a:buNone/>
            </a:pPr>
            <a:endParaRPr lang="en-US" sz="13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C9DD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4类模型（质量/优化/异常/寻优）按模板运行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324448" y="1920240"/>
            <a:ext cx="5227168" cy="1920240"/>
          </a:xfrm>
          <a:prstGeom prst="rect">
            <a:avLst>
              <a:gd name="adj" fmla="val 3810"/>
            </a:avLst>
          </a:prstGeom>
          <a:solidFill>
            <a:srgbClr val="11434F"/>
          </a:solidFill>
          <a:ln/>
        </p:spPr>
      </p:sp>
      <p:sp>
        <p:nvSpPr>
          <p:cNvPr id="8" name="Text 6"/>
          <p:cNvSpPr/>
          <p:nvPr/>
        </p:nvSpPr>
        <p:spPr>
          <a:xfrm>
            <a:off x="6598768" y="2103120"/>
            <a:ext cx="467852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A89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模块⑤ 配置化驾驶舱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6598768" y="2560320"/>
            <a:ext cx="4678528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写死布局  →  布局JSON驱动</a:t>
            </a:r>
            <a:pPr indent="0" marL="0">
              <a:lnSpc>
                <a:spcPct val="115000"/>
              </a:lnSpc>
              <a:buNone/>
            </a:pPr>
            <a:endParaRPr lang="en-US" sz="13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C9DD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KPI/流程图/告警样式由驾驶舱布局配置</a:t>
            </a:r>
            <a:endParaRPr lang="en-US" sz="1300" dirty="0"/>
          </a:p>
          <a:p>
            <a:pPr indent="0" marL="0">
              <a:lnSpc>
                <a:spcPct val="115000"/>
              </a:lnSpc>
              <a:buNone/>
            </a:pPr>
            <a:endParaRPr lang="en-US" sz="13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C9DD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切换行业模板自动重排，前端零改码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40080" y="4160520"/>
            <a:ext cx="10911535" cy="1463040"/>
          </a:xfrm>
          <a:prstGeom prst="rect">
            <a:avLst>
              <a:gd name="adj" fmla="val 5000"/>
            </a:avLst>
          </a:prstGeom>
          <a:solidFill>
            <a:srgbClr val="F0A202"/>
          </a:solidFill>
          <a:ln/>
        </p:spPr>
      </p:sp>
      <p:sp>
        <p:nvSpPr>
          <p:cNvPr id="11" name="Text 9"/>
          <p:cNvSpPr/>
          <p:nvPr/>
        </p:nvSpPr>
        <p:spPr>
          <a:xfrm>
            <a:off x="960120" y="4343400"/>
            <a:ext cx="1027145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6262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★ 模板配置台（全新新增件）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960120" y="4754880"/>
            <a:ext cx="10271455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16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让行业工程师 / 实施人员通过 UI 完成：点位字典导入校验 → 模型超参向导配置 → 领域RAG库管理 → 驾驶舱拖拽编排 → 版本发布回滚。新人按手册 2–4 周即可交付一个新行业模板。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FB8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YunMei iAOP · 产品设计评审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9722815" y="647395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8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/ 15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91153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TEMPLATE MECHANISM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6262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行业模板机制：5 要素决定 90% 工作量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2011680"/>
            <a:ext cx="1962851" cy="2743200"/>
          </a:xfrm>
          <a:prstGeom prst="rect">
            <a:avLst>
              <a:gd name="adj" fmla="val 3727"/>
            </a:avLst>
          </a:prstGeom>
          <a:solidFill>
            <a:srgbClr val="F2F6F6"/>
          </a:solidFill>
          <a:ln w="12700">
            <a:solidFill>
              <a:srgbClr val="D9E4E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328898" y="2286000"/>
            <a:ext cx="585216" cy="58521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6" name="Text 4"/>
          <p:cNvSpPr/>
          <p:nvPr/>
        </p:nvSpPr>
        <p:spPr>
          <a:xfrm>
            <a:off x="1328898" y="2286000"/>
            <a:ext cx="585216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777240" y="3017520"/>
            <a:ext cx="1688531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6262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点位字典 CSV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777240" y="3520440"/>
            <a:ext cx="1688531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车间/设备/测点/量纲/周期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914400" y="4343400"/>
            <a:ext cx="1414211" cy="0"/>
          </a:xfrm>
          <a:prstGeom prst="line">
            <a:avLst/>
          </a:prstGeom>
          <a:noFill/>
          <a:ln w="12700">
            <a:solidFill>
              <a:srgbClr val="D9E4E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77240" y="4389120"/>
            <a:ext cx="1688531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i="1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来源：客户DCS点表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2877251" y="2011680"/>
            <a:ext cx="1962851" cy="2743200"/>
          </a:xfrm>
          <a:prstGeom prst="rect">
            <a:avLst>
              <a:gd name="adj" fmla="val 3727"/>
            </a:avLst>
          </a:prstGeom>
          <a:solidFill>
            <a:srgbClr val="F2F6F6"/>
          </a:solidFill>
          <a:ln w="12700">
            <a:solidFill>
              <a:srgbClr val="D9E4E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566069" y="2286000"/>
            <a:ext cx="585216" cy="58521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3" name="Text 11"/>
          <p:cNvSpPr/>
          <p:nvPr/>
        </p:nvSpPr>
        <p:spPr>
          <a:xfrm>
            <a:off x="3566069" y="2286000"/>
            <a:ext cx="585216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3014411" y="3017520"/>
            <a:ext cx="1688531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6262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领域RAG知识库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3014411" y="3520440"/>
            <a:ext cx="1688531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工艺规范/手册/文献/标准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3151571" y="4343400"/>
            <a:ext cx="1414211" cy="0"/>
          </a:xfrm>
          <a:prstGeom prst="line">
            <a:avLst/>
          </a:prstGeom>
          <a:noFill/>
          <a:ln w="12700">
            <a:solidFill>
              <a:srgbClr val="D9E4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014411" y="4389120"/>
            <a:ext cx="1688531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i="1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来源：文档抽取管线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5114422" y="2011680"/>
            <a:ext cx="1962851" cy="2743200"/>
          </a:xfrm>
          <a:prstGeom prst="rect">
            <a:avLst>
              <a:gd name="adj" fmla="val 3727"/>
            </a:avLst>
          </a:prstGeom>
          <a:solidFill>
            <a:srgbClr val="F2F6F6"/>
          </a:solidFill>
          <a:ln w="12700">
            <a:solidFill>
              <a:srgbClr val="D9E4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803240" y="2286000"/>
            <a:ext cx="585216" cy="58521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20" name="Text 18"/>
          <p:cNvSpPr/>
          <p:nvPr/>
        </p:nvSpPr>
        <p:spPr>
          <a:xfrm>
            <a:off x="5803240" y="2286000"/>
            <a:ext cx="585216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5251582" y="3017520"/>
            <a:ext cx="1688531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6262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工艺模板</a:t>
            </a:r>
            <a:endParaRPr lang="en-US" sz="1350" dirty="0"/>
          </a:p>
        </p:txBody>
      </p:sp>
      <p:sp>
        <p:nvSpPr>
          <p:cNvPr id="22" name="Text 20"/>
          <p:cNvSpPr/>
          <p:nvPr/>
        </p:nvSpPr>
        <p:spPr>
          <a:xfrm>
            <a:off x="5251582" y="3520440"/>
            <a:ext cx="1688531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连续/间歇·特征工程·标签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5388742" y="4343400"/>
            <a:ext cx="1414211" cy="0"/>
          </a:xfrm>
          <a:prstGeom prst="line">
            <a:avLst/>
          </a:prstGeom>
          <a:noFill/>
          <a:ln w="12700">
            <a:solidFill>
              <a:srgbClr val="D9E4E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251582" y="4389120"/>
            <a:ext cx="1688531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i="1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来源：行业工程师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7351593" y="2011680"/>
            <a:ext cx="1962851" cy="2743200"/>
          </a:xfrm>
          <a:prstGeom prst="rect">
            <a:avLst>
              <a:gd name="adj" fmla="val 3727"/>
            </a:avLst>
          </a:prstGeom>
          <a:solidFill>
            <a:srgbClr val="F2F6F6"/>
          </a:solidFill>
          <a:ln w="12700">
            <a:solidFill>
              <a:srgbClr val="D9E4E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040411" y="2286000"/>
            <a:ext cx="585216" cy="58521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27" name="Text 25"/>
          <p:cNvSpPr/>
          <p:nvPr/>
        </p:nvSpPr>
        <p:spPr>
          <a:xfrm>
            <a:off x="8040411" y="2286000"/>
            <a:ext cx="585216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</a:t>
            </a:r>
            <a:endParaRPr lang="en-US" sz="2200" dirty="0"/>
          </a:p>
        </p:txBody>
      </p:sp>
      <p:sp>
        <p:nvSpPr>
          <p:cNvPr id="28" name="Text 26"/>
          <p:cNvSpPr/>
          <p:nvPr/>
        </p:nvSpPr>
        <p:spPr>
          <a:xfrm>
            <a:off x="7488753" y="3017520"/>
            <a:ext cx="1688531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6262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模型超参包</a:t>
            </a:r>
            <a:endParaRPr lang="en-US" sz="1350" dirty="0"/>
          </a:p>
        </p:txBody>
      </p:sp>
      <p:sp>
        <p:nvSpPr>
          <p:cNvPr id="29" name="Text 27"/>
          <p:cNvSpPr/>
          <p:nvPr/>
        </p:nvSpPr>
        <p:spPr>
          <a:xfrm>
            <a:off x="7488753" y="3520440"/>
            <a:ext cx="1688531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4类模型特征/超参/阈值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7625913" y="4343400"/>
            <a:ext cx="1414211" cy="0"/>
          </a:xfrm>
          <a:prstGeom prst="line">
            <a:avLst/>
          </a:prstGeom>
          <a:noFill/>
          <a:ln w="12700">
            <a:solidFill>
              <a:srgbClr val="D9E4E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488753" y="4389120"/>
            <a:ext cx="1688531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i="1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来源：历史数据标定</a:t>
            </a:r>
            <a:endParaRPr lang="en-US" sz="950" dirty="0"/>
          </a:p>
        </p:txBody>
      </p:sp>
      <p:sp>
        <p:nvSpPr>
          <p:cNvPr id="32" name="Shape 30"/>
          <p:cNvSpPr/>
          <p:nvPr/>
        </p:nvSpPr>
        <p:spPr>
          <a:xfrm>
            <a:off x="9588764" y="2011680"/>
            <a:ext cx="1962851" cy="2743200"/>
          </a:xfrm>
          <a:prstGeom prst="rect">
            <a:avLst>
              <a:gd name="adj" fmla="val 3727"/>
            </a:avLst>
          </a:prstGeom>
          <a:solidFill>
            <a:srgbClr val="F2F6F6"/>
          </a:solidFill>
          <a:ln w="12700">
            <a:solidFill>
              <a:srgbClr val="D9E4E5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10277582" y="2286000"/>
            <a:ext cx="585216" cy="58521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34" name="Text 32"/>
          <p:cNvSpPr/>
          <p:nvPr/>
        </p:nvSpPr>
        <p:spPr>
          <a:xfrm>
            <a:off x="10277582" y="2286000"/>
            <a:ext cx="585216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5</a:t>
            </a:r>
            <a:endParaRPr lang="en-US" sz="2200" dirty="0"/>
          </a:p>
        </p:txBody>
      </p:sp>
      <p:sp>
        <p:nvSpPr>
          <p:cNvPr id="35" name="Text 33"/>
          <p:cNvSpPr/>
          <p:nvPr/>
        </p:nvSpPr>
        <p:spPr>
          <a:xfrm>
            <a:off x="9725924" y="3017520"/>
            <a:ext cx="1688531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6262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驾驶舱布局</a:t>
            </a:r>
            <a:endParaRPr lang="en-US" sz="1350" dirty="0"/>
          </a:p>
        </p:txBody>
      </p:sp>
      <p:sp>
        <p:nvSpPr>
          <p:cNvPr id="36" name="Text 34"/>
          <p:cNvSpPr/>
          <p:nvPr/>
        </p:nvSpPr>
        <p:spPr>
          <a:xfrm>
            <a:off x="9725924" y="3520440"/>
            <a:ext cx="1688531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KPI/趋势/流程图/告警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9863084" y="4343400"/>
            <a:ext cx="1414211" cy="0"/>
          </a:xfrm>
          <a:prstGeom prst="line">
            <a:avLst/>
          </a:prstGeom>
          <a:noFill/>
          <a:ln w="12700">
            <a:solidFill>
              <a:srgbClr val="D9E4E5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9725924" y="4389120"/>
            <a:ext cx="1688531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i="1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来源：基线+微调</a:t>
            </a:r>
            <a:endParaRPr lang="en-US" sz="950" dirty="0"/>
          </a:p>
        </p:txBody>
      </p:sp>
      <p:sp>
        <p:nvSpPr>
          <p:cNvPr id="39" name="Shape 37"/>
          <p:cNvSpPr/>
          <p:nvPr/>
        </p:nvSpPr>
        <p:spPr>
          <a:xfrm>
            <a:off x="640080" y="5074920"/>
            <a:ext cx="10911535" cy="777240"/>
          </a:xfrm>
          <a:prstGeom prst="rect">
            <a:avLst>
              <a:gd name="adj" fmla="val 9412"/>
            </a:avLst>
          </a:prstGeom>
          <a:solidFill>
            <a:srgbClr val="028090"/>
          </a:solidFill>
          <a:ln/>
        </p:spPr>
      </p:sp>
      <p:sp>
        <p:nvSpPr>
          <p:cNvPr id="40" name="Text 38"/>
          <p:cNvSpPr/>
          <p:nvPr/>
        </p:nvSpPr>
        <p:spPr>
          <a:xfrm>
            <a:off x="914400" y="5074920"/>
            <a:ext cx="10362895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价值：内核一次建设，新行业 = 「配置 + 数据接入 + 模型标定」，第 2、3 个行业交付周期较首厂压缩 50%+。</a:t>
            </a:r>
            <a:endParaRPr lang="en-US" sz="1450" dirty="0"/>
          </a:p>
        </p:txBody>
      </p:sp>
      <p:sp>
        <p:nvSpPr>
          <p:cNvPr id="41" name="Text 39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YunMei iAOP · 产品设计评审</a:t>
            </a:r>
            <a:endParaRPr lang="en-US" sz="900" dirty="0"/>
          </a:p>
        </p:txBody>
      </p:sp>
      <p:sp>
        <p:nvSpPr>
          <p:cNvPr id="42" name="Text 40"/>
          <p:cNvSpPr/>
          <p:nvPr/>
        </p:nvSpPr>
        <p:spPr>
          <a:xfrm>
            <a:off x="9722815" y="647395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/ 15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91153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TEMPLATE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6262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首模板 iAOP-Template-Ti（氯化车间/海绵钛）</a:t>
            </a:r>
            <a:endParaRPr lang="en-US" sz="30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828800"/>
          <a:ext cx="10911535" cy="914400"/>
        </p:xfrm>
        <a:graphic>
          <a:graphicData uri="http://schemas.openxmlformats.org/drawingml/2006/table">
            <a:tbl>
              <a:tblPr/>
              <a:tblGrid>
                <a:gridCol w="3108960"/>
                <a:gridCol w="3657600"/>
                <a:gridCol w="4142232"/>
              </a:tblGrid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氯化智能体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映射内核能力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一期优先级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B6B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① 质量预测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B6B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质量预测模板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02809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一期（优先·见效快）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B6B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③ 炉层杂质预警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B6B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异常检测模板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02809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一期（优先·数据门槛低）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B6B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② 配方动态优化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B6B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工艺优化模板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B6B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二期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B6B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④ TiCl₄→海绵钛寻优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B6B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跨工序关联模板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B6B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二期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640080" y="4800600"/>
            <a:ext cx="10911535" cy="1463040"/>
          </a:xfrm>
          <a:prstGeom prst="rect">
            <a:avLst>
              <a:gd name="adj" fmla="val 5000"/>
            </a:avLst>
          </a:prstGeom>
          <a:solidFill>
            <a:srgbClr val="F2F6F6"/>
          </a:solidFill>
          <a:ln w="12700">
            <a:solidFill>
              <a:srgbClr val="D9E4E5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914400" y="493776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2809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一期见效策略（降风险）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960120" y="5303520"/>
            <a:ext cx="10271455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16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一期优先交付 ①质量预测 + ③炉层杂质预警（监控+预警类，数据门槛低、见效快）</a:t>
            </a:r>
            <a:endParaRPr lang="en-US" sz="12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16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②配方优化 + ④跨工序寻优放二期，避免首期因标注数据不足卡顿</a:t>
            </a:r>
            <a:endParaRPr lang="en-US" sz="12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16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点位字典（沸腾氯化炉/精制还原）、RAG库（工艺规范/SOP/国标）、驾驶舱（四状态流程视图）同步配置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YunMei iAOP · 产品设计评审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9722815" y="647395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/ 15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91153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COMPETITION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6262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竞争格局与差异化（已据复盘修正）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69164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2809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三层护城河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40080" y="2103120"/>
            <a:ext cx="5486400" cy="960120"/>
          </a:xfrm>
          <a:prstGeom prst="rect">
            <a:avLst>
              <a:gd name="adj" fmla="val 7619"/>
            </a:avLst>
          </a:prstGeom>
          <a:solidFill>
            <a:srgbClr val="F2F6F6"/>
          </a:solidFill>
          <a:ln w="12700">
            <a:solidFill>
              <a:srgbClr val="D9E4E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40080" y="2103120"/>
            <a:ext cx="82296" cy="960120"/>
          </a:xfrm>
          <a:prstGeom prst="rect">
            <a:avLst/>
          </a:prstGeom>
          <a:solidFill>
            <a:srgbClr val="F0A202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2212848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262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① 客群护城河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868680" y="2578608"/>
            <a:ext cx="5120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深耕大厂覆盖不到的中型厂，不碰头部客户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40080" y="3182112"/>
            <a:ext cx="5486400" cy="960120"/>
          </a:xfrm>
          <a:prstGeom prst="rect">
            <a:avLst>
              <a:gd name="adj" fmla="val 7619"/>
            </a:avLst>
          </a:prstGeom>
          <a:solidFill>
            <a:srgbClr val="F2F6F6"/>
          </a:solidFill>
          <a:ln w="12700">
            <a:solidFill>
              <a:srgbClr val="D9E4E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40080" y="3182112"/>
            <a:ext cx="82296" cy="960120"/>
          </a:xfrm>
          <a:prstGeom prst="rect">
            <a:avLst/>
          </a:prstGeom>
          <a:solidFill>
            <a:srgbClr val="F0A202"/>
          </a:solidFill>
          <a:ln/>
        </p:spPr>
      </p:sp>
      <p:sp>
        <p:nvSpPr>
          <p:cNvPr id="11" name="Text 9"/>
          <p:cNvSpPr/>
          <p:nvPr/>
        </p:nvSpPr>
        <p:spPr>
          <a:xfrm>
            <a:off x="868680" y="329184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262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② 工艺护城河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68680" y="3657600"/>
            <a:ext cx="5120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沸腾氯化/树脂合成等细分工艺做深，精度超通用模型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640080" y="4261104"/>
            <a:ext cx="5486400" cy="960120"/>
          </a:xfrm>
          <a:prstGeom prst="rect">
            <a:avLst>
              <a:gd name="adj" fmla="val 7619"/>
            </a:avLst>
          </a:prstGeom>
          <a:solidFill>
            <a:srgbClr val="F2F6F6"/>
          </a:solidFill>
          <a:ln w="12700">
            <a:solidFill>
              <a:srgbClr val="D9E4E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40080" y="4261104"/>
            <a:ext cx="82296" cy="960120"/>
          </a:xfrm>
          <a:prstGeom prst="rect">
            <a:avLst/>
          </a:prstGeom>
          <a:solidFill>
            <a:srgbClr val="F0A202"/>
          </a:solidFill>
          <a:ln/>
        </p:spPr>
      </p:sp>
      <p:sp>
        <p:nvSpPr>
          <p:cNvPr id="15" name="Text 13"/>
          <p:cNvSpPr/>
          <p:nvPr/>
        </p:nvSpPr>
        <p:spPr>
          <a:xfrm>
            <a:off x="868680" y="4370832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262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③ 交付护城河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68680" y="4736592"/>
            <a:ext cx="5120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模板化→2–4周接入、单厂80–130万，比拼复制效率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6492240" y="169164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2809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与巨头对标口径</a:t>
            </a:r>
            <a:endParaRPr lang="en-US" sz="16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92240" y="2103120"/>
          <a:ext cx="5059375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2377440"/>
                <a:gridCol w="1307592"/>
              </a:tblGrid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维度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大厂（中控/浪潮/宝信）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iAOP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6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目标客户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6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头部/大型集团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02809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年营收1–10亿中型厂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6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单厂成本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6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常 300万+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02809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80–130万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6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行业深度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6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通用+重点行业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02809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细分工艺做深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6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复制效率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6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每厂重交付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02809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内核复用，压缩50%+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9" name="Text 16"/>
          <p:cNvSpPr/>
          <p:nvPr/>
        </p:nvSpPr>
        <p:spPr>
          <a:xfrm>
            <a:off x="640080" y="5943600"/>
            <a:ext cx="1091153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话术：我们不贬低对手，「他们覆盖头部，我们服务覆盖不到的中型厂——用 1/3 成本、2–4 周拿到同类闭环能力。」</a:t>
            </a:r>
            <a:endParaRPr lang="en-US" sz="1150" dirty="0"/>
          </a:p>
        </p:txBody>
      </p:sp>
      <p:sp>
        <p:nvSpPr>
          <p:cNvPr id="20" name="Text 17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YunMei iAOP · 产品设计评审</a:t>
            </a:r>
            <a:endParaRPr lang="en-US" sz="900" dirty="0"/>
          </a:p>
        </p:txBody>
      </p:sp>
      <p:sp>
        <p:nvSpPr>
          <p:cNvPr id="21" name="Text 18"/>
          <p:cNvSpPr/>
          <p:nvPr/>
        </p:nvSpPr>
        <p:spPr>
          <a:xfrm>
            <a:off x="9722815" y="647395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/ 15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91153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MODEL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6262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商业化模式：三层收费 + 边际成本递减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3393338" cy="2377440"/>
          </a:xfrm>
          <a:prstGeom prst="rect">
            <a:avLst>
              <a:gd name="adj" fmla="val 3077"/>
            </a:avLst>
          </a:prstGeom>
          <a:solidFill>
            <a:srgbClr val="F2F6F6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0080" y="1828800"/>
            <a:ext cx="3393338" cy="64008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1947672"/>
            <a:ext cx="3027578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平台内核授权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822960" y="2606040"/>
            <a:ext cx="302757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0A20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30–45万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868680" y="3291840"/>
            <a:ext cx="2936138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一次性 License（部署底座+采集+模型框架+LLM网关）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399178" y="1828800"/>
            <a:ext cx="3393338" cy="2377440"/>
          </a:xfrm>
          <a:prstGeom prst="rect">
            <a:avLst>
              <a:gd name="adj" fmla="val 3077"/>
            </a:avLst>
          </a:prstGeom>
          <a:solidFill>
            <a:srgbClr val="F2F6F6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99178" y="1828800"/>
            <a:ext cx="3393338" cy="64008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11" name="Text 9"/>
          <p:cNvSpPr/>
          <p:nvPr/>
        </p:nvSpPr>
        <p:spPr>
          <a:xfrm>
            <a:off x="4582058" y="1947672"/>
            <a:ext cx="3027578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行业模板实施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4582058" y="2606040"/>
            <a:ext cx="302757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0A20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15–25万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4627778" y="3291840"/>
            <a:ext cx="2936138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数据接入+模板配置+模型标定+培训（首模板取下限）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8158277" y="1828800"/>
            <a:ext cx="3393338" cy="2377440"/>
          </a:xfrm>
          <a:prstGeom prst="rect">
            <a:avLst>
              <a:gd name="adj" fmla="val 3077"/>
            </a:avLst>
          </a:prstGeom>
          <a:solidFill>
            <a:srgbClr val="F2F6F6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158277" y="1828800"/>
            <a:ext cx="3393338" cy="640080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16" name="Text 14"/>
          <p:cNvSpPr/>
          <p:nvPr/>
        </p:nvSpPr>
        <p:spPr>
          <a:xfrm>
            <a:off x="8341157" y="1947672"/>
            <a:ext cx="3027578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年度运营订阅</a:t>
            </a:r>
            <a:endParaRPr lang="en-US" sz="1450" dirty="0"/>
          </a:p>
        </p:txBody>
      </p:sp>
      <p:sp>
        <p:nvSpPr>
          <p:cNvPr id="17" name="Text 15"/>
          <p:cNvSpPr/>
          <p:nvPr/>
        </p:nvSpPr>
        <p:spPr>
          <a:xfrm>
            <a:off x="8341157" y="2606040"/>
            <a:ext cx="302757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0A20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8–12万/年</a:t>
            </a:r>
            <a:endParaRPr lang="en-US" sz="2800" dirty="0"/>
          </a:p>
        </p:txBody>
      </p:sp>
      <p:sp>
        <p:nvSpPr>
          <p:cNvPr id="18" name="Text 16"/>
          <p:cNvSpPr/>
          <p:nvPr/>
        </p:nvSpPr>
        <p:spPr>
          <a:xfrm>
            <a:off x="8386877" y="3291840"/>
            <a:ext cx="2936138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运维+API调用+知识库更新+模型迭代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640080" y="4480560"/>
            <a:ext cx="10911535" cy="1188720"/>
          </a:xfrm>
          <a:prstGeom prst="rect">
            <a:avLst>
              <a:gd name="adj" fmla="val 6154"/>
            </a:avLst>
          </a:prstGeom>
          <a:solidFill>
            <a:srgbClr val="0B3C49"/>
          </a:solidFill>
          <a:ln/>
        </p:spPr>
      </p:sp>
      <p:sp>
        <p:nvSpPr>
          <p:cNvPr id="20" name="Text 18"/>
          <p:cNvSpPr/>
          <p:nvPr/>
        </p:nvSpPr>
        <p:spPr>
          <a:xfrm>
            <a:off x="960120" y="4572000"/>
            <a:ext cx="10271455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首厂（树脂）实际投入：</a:t>
            </a:r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C9DD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一次性 99.66万（含33.66万硬件+45万软件+21万实施） + 年运营 10.5万。</a:t>
            </a:r>
            <a:pPr indent="0" marL="0">
              <a:lnSpc>
                <a:spcPct val="120000"/>
              </a:lnSpc>
              <a:buNone/>
            </a:pPr>
            <a:endParaRPr lang="en-US" sz="13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250" b="1" dirty="0">
                <a:solidFill>
                  <a:srgbClr val="F0A20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内核沉淀后，后续厂软件从「从零开发」转为「授权」，边际成本显著下降，毛利率随复制数递增。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YunMei iAOP · 产品设计评审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9722815" y="647395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/ 15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91153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ROADMAP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6262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实施路线图（基于化工AI经验压缩）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914400" y="2057400"/>
            <a:ext cx="10362895" cy="0"/>
          </a:xfrm>
          <a:prstGeom prst="line">
            <a:avLst/>
          </a:prstGeom>
          <a:noFill/>
          <a:ln w="25400">
            <a:solidFill>
              <a:srgbClr val="D9E4E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719415" y="1892808"/>
            <a:ext cx="329184" cy="329184"/>
          </a:xfrm>
          <a:prstGeom prst="ellipse">
            <a:avLst/>
          </a:prstGeom>
          <a:solidFill>
            <a:srgbClr val="028090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40080" y="2468880"/>
            <a:ext cx="2487854" cy="2468880"/>
          </a:xfrm>
          <a:prstGeom prst="rect">
            <a:avLst>
              <a:gd name="adj" fmla="val 2963"/>
            </a:avLst>
          </a:prstGeom>
          <a:solidFill>
            <a:srgbClr val="F2F6F6"/>
          </a:solidFill>
          <a:ln w="12700">
            <a:solidFill>
              <a:srgbClr val="D9E4E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40080" y="2468880"/>
            <a:ext cx="2487854" cy="50292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2468880"/>
            <a:ext cx="2487854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1–2月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777240" y="3108960"/>
            <a:ext cx="221353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6262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平台化改造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77240" y="3611880"/>
            <a:ext cx="2213534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内核模块化/配置化重构</a:t>
            </a:r>
            <a:endParaRPr lang="en-US" sz="1100" dirty="0"/>
          </a:p>
          <a:p>
            <a:pPr algn="ctr" indent="0" marL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模板配置台原型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822960" y="4526280"/>
            <a:ext cx="2122094" cy="0"/>
          </a:xfrm>
          <a:prstGeom prst="line">
            <a:avLst/>
          </a:prstGeom>
          <a:noFill/>
          <a:ln w="12700">
            <a:solidFill>
              <a:srgbClr val="D9E4E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77240" y="4617720"/>
            <a:ext cx="2213534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iAOP-Core 可用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3146222" y="2286000"/>
            <a:ext cx="283464" cy="274320"/>
          </a:xfrm>
          <a:prstGeom prst="chevron">
            <a:avLst/>
          </a:prstGeom>
          <a:solidFill>
            <a:srgbClr val="C9DDE0"/>
          </a:solidFill>
          <a:ln/>
        </p:spPr>
      </p:sp>
      <p:sp>
        <p:nvSpPr>
          <p:cNvPr id="14" name="Shape 12"/>
          <p:cNvSpPr/>
          <p:nvPr/>
        </p:nvSpPr>
        <p:spPr>
          <a:xfrm>
            <a:off x="4527309" y="1892808"/>
            <a:ext cx="329184" cy="329184"/>
          </a:xfrm>
          <a:prstGeom prst="ellipse">
            <a:avLst/>
          </a:prstGeom>
          <a:solidFill>
            <a:srgbClr val="028090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447974" y="2468880"/>
            <a:ext cx="2487854" cy="2468880"/>
          </a:xfrm>
          <a:prstGeom prst="rect">
            <a:avLst>
              <a:gd name="adj" fmla="val 2963"/>
            </a:avLst>
          </a:prstGeom>
          <a:solidFill>
            <a:srgbClr val="F2F6F6"/>
          </a:solidFill>
          <a:ln w="12700">
            <a:solidFill>
              <a:srgbClr val="D9E4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447974" y="2468880"/>
            <a:ext cx="2487854" cy="502920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17" name="Text 15"/>
          <p:cNvSpPr/>
          <p:nvPr/>
        </p:nvSpPr>
        <p:spPr>
          <a:xfrm>
            <a:off x="3447974" y="2468880"/>
            <a:ext cx="2487854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2–3月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3585134" y="3108960"/>
            <a:ext cx="221353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6262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氯化模板一期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3585134" y="3611880"/>
            <a:ext cx="2213534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点位接入+模板配置</a:t>
            </a:r>
            <a:endParaRPr lang="en-US" sz="1100" dirty="0"/>
          </a:p>
          <a:p>
            <a:pPr algn="ctr" indent="0" marL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模型标定+培训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630854" y="4526280"/>
            <a:ext cx="2122094" cy="0"/>
          </a:xfrm>
          <a:prstGeom prst="line">
            <a:avLst/>
          </a:prstGeom>
          <a:noFill/>
          <a:ln w="12700">
            <a:solidFill>
              <a:srgbClr val="D9E4E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85134" y="4617720"/>
            <a:ext cx="2213534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4智能体上线验收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5954116" y="2286000"/>
            <a:ext cx="283464" cy="274320"/>
          </a:xfrm>
          <a:prstGeom prst="chevron">
            <a:avLst/>
          </a:prstGeom>
          <a:solidFill>
            <a:srgbClr val="C9DDE0"/>
          </a:solidFill>
          <a:ln/>
        </p:spPr>
      </p:sp>
      <p:sp>
        <p:nvSpPr>
          <p:cNvPr id="23" name="Shape 21"/>
          <p:cNvSpPr/>
          <p:nvPr/>
        </p:nvSpPr>
        <p:spPr>
          <a:xfrm>
            <a:off x="7335203" y="1892808"/>
            <a:ext cx="329184" cy="329184"/>
          </a:xfrm>
          <a:prstGeom prst="ellipse">
            <a:avLst/>
          </a:prstGeom>
          <a:solidFill>
            <a:srgbClr val="028090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255868" y="2468880"/>
            <a:ext cx="2487854" cy="2468880"/>
          </a:xfrm>
          <a:prstGeom prst="rect">
            <a:avLst>
              <a:gd name="adj" fmla="val 2963"/>
            </a:avLst>
          </a:prstGeom>
          <a:solidFill>
            <a:srgbClr val="F2F6F6"/>
          </a:solidFill>
          <a:ln w="12700">
            <a:solidFill>
              <a:srgbClr val="D9E4E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255868" y="2468880"/>
            <a:ext cx="2487854" cy="50292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26" name="Text 24"/>
          <p:cNvSpPr/>
          <p:nvPr/>
        </p:nvSpPr>
        <p:spPr>
          <a:xfrm>
            <a:off x="6255868" y="2468880"/>
            <a:ext cx="2487854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并行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6393028" y="3108960"/>
            <a:ext cx="221353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6262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树脂模板封装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6393028" y="3611880"/>
            <a:ext cx="2213534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已交付项目固化</a:t>
            </a:r>
            <a:endParaRPr lang="en-US" sz="1100" dirty="0"/>
          </a:p>
          <a:p>
            <a:pPr algn="ctr" indent="0" marL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为「树脂模板」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6438748" y="4526280"/>
            <a:ext cx="2122094" cy="0"/>
          </a:xfrm>
          <a:prstGeom prst="line">
            <a:avLst/>
          </a:prstGeom>
          <a:noFill/>
          <a:ln w="12700">
            <a:solidFill>
              <a:srgbClr val="D9E4E5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393028" y="4617720"/>
            <a:ext cx="2213534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第2个可售模板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8762009" y="2286000"/>
            <a:ext cx="283464" cy="274320"/>
          </a:xfrm>
          <a:prstGeom prst="chevron">
            <a:avLst/>
          </a:prstGeom>
          <a:solidFill>
            <a:srgbClr val="C9DDE0"/>
          </a:solidFill>
          <a:ln/>
        </p:spPr>
      </p:sp>
      <p:sp>
        <p:nvSpPr>
          <p:cNvPr id="32" name="Shape 30"/>
          <p:cNvSpPr/>
          <p:nvPr/>
        </p:nvSpPr>
        <p:spPr>
          <a:xfrm>
            <a:off x="10143096" y="1892808"/>
            <a:ext cx="329184" cy="329184"/>
          </a:xfrm>
          <a:prstGeom prst="ellipse">
            <a:avLst/>
          </a:prstGeom>
          <a:solidFill>
            <a:srgbClr val="028090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9063761" y="2468880"/>
            <a:ext cx="2487854" cy="2468880"/>
          </a:xfrm>
          <a:prstGeom prst="rect">
            <a:avLst>
              <a:gd name="adj" fmla="val 2963"/>
            </a:avLst>
          </a:prstGeom>
          <a:solidFill>
            <a:srgbClr val="F2F6F6"/>
          </a:solidFill>
          <a:ln w="12700">
            <a:solidFill>
              <a:srgbClr val="D9E4E5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9063761" y="2468880"/>
            <a:ext cx="2487854" cy="502920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35" name="Text 33"/>
          <p:cNvSpPr/>
          <p:nvPr/>
        </p:nvSpPr>
        <p:spPr>
          <a:xfrm>
            <a:off x="9063761" y="2468880"/>
            <a:ext cx="2487854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持续</a:t>
            </a:r>
            <a:endParaRPr lang="en-US" sz="1500" dirty="0"/>
          </a:p>
        </p:txBody>
      </p:sp>
      <p:sp>
        <p:nvSpPr>
          <p:cNvPr id="36" name="Text 34"/>
          <p:cNvSpPr/>
          <p:nvPr/>
        </p:nvSpPr>
        <p:spPr>
          <a:xfrm>
            <a:off x="9200921" y="3108960"/>
            <a:ext cx="221353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6262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复制推广</a:t>
            </a:r>
            <a:endParaRPr lang="en-US" sz="1400" dirty="0"/>
          </a:p>
        </p:txBody>
      </p:sp>
      <p:sp>
        <p:nvSpPr>
          <p:cNvPr id="37" name="Text 35"/>
          <p:cNvSpPr/>
          <p:nvPr/>
        </p:nvSpPr>
        <p:spPr>
          <a:xfrm>
            <a:off x="9200921" y="3611880"/>
            <a:ext cx="2213534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化肥/制药模板</a:t>
            </a:r>
            <a:endParaRPr lang="en-US" sz="1100" dirty="0"/>
          </a:p>
          <a:p>
            <a:pPr algn="ctr" indent="0" marL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伙伴交付体系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246641" y="4526280"/>
            <a:ext cx="2122094" cy="0"/>
          </a:xfrm>
          <a:prstGeom prst="line">
            <a:avLst/>
          </a:prstGeom>
          <a:noFill/>
          <a:ln w="12700">
            <a:solidFill>
              <a:srgbClr val="D9E4E5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9200921" y="4617720"/>
            <a:ext cx="2213534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年内 3–5 厂</a:t>
            </a:r>
            <a:endParaRPr lang="en-US" sz="1050" dirty="0"/>
          </a:p>
        </p:txBody>
      </p:sp>
      <p:sp>
        <p:nvSpPr>
          <p:cNvPr id="40" name="Text 38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YunMei iAOP · 产品设计评审</a:t>
            </a:r>
            <a:endParaRPr lang="en-US" sz="900" dirty="0"/>
          </a:p>
        </p:txBody>
      </p:sp>
      <p:sp>
        <p:nvSpPr>
          <p:cNvPr id="41" name="Text 39"/>
          <p:cNvSpPr/>
          <p:nvPr/>
        </p:nvSpPr>
        <p:spPr>
          <a:xfrm>
            <a:off x="9722815" y="647395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/ 15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91153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DEFINITION OF DONE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6262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验收标准（DoD）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5212080" cy="3931920"/>
          </a:xfrm>
          <a:prstGeom prst="rect">
            <a:avLst>
              <a:gd name="adj" fmla="val 1860"/>
            </a:avLst>
          </a:prstGeom>
          <a:solidFill>
            <a:srgbClr val="F2F6F6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14400" y="2011680"/>
            <a:ext cx="4663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2809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iAOP-Core 内核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960120" y="2560320"/>
            <a:ext cx="4572000" cy="3017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300" dirty="0">
                <a:solidFill>
                  <a:srgbClr val="16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6 大模块达成 NFR：P99≤1.8s / 丢失率≤0.02% / 可用性≥99.8%</a:t>
            </a:r>
            <a:endParaRPr lang="en-US" sz="13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300" dirty="0">
                <a:solidFill>
                  <a:srgbClr val="16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模块③⑤完成配置化重构，切换模板零改码</a:t>
            </a:r>
            <a:endParaRPr lang="en-US" sz="13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300" dirty="0">
                <a:solidFill>
                  <a:srgbClr val="16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模板配置台可用，新人 2–4 周交付新行业模板</a:t>
            </a:r>
            <a:endParaRPr lang="en-US" sz="13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300" dirty="0">
                <a:solidFill>
                  <a:srgbClr val="16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LLM 路由准确率≥96.5%，DLP 拦截 100%</a:t>
            </a:r>
            <a:endParaRPr lang="en-US" sz="13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300" dirty="0">
                <a:solidFill>
                  <a:srgbClr val="16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Helm 一键部署，昇腾后端可切换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309360" y="1828800"/>
            <a:ext cx="5212080" cy="3931920"/>
          </a:xfrm>
          <a:prstGeom prst="rect">
            <a:avLst>
              <a:gd name="adj" fmla="val 1860"/>
            </a:avLst>
          </a:prstGeom>
          <a:solidFill>
            <a:srgbClr val="F2F6F6"/>
          </a:solidFill>
          <a:ln w="12700">
            <a:solidFill>
              <a:srgbClr val="00A89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583680" y="2011680"/>
            <a:ext cx="4663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A89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iAOP-Template-Ti 一期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629400" y="2560320"/>
            <a:ext cx="4572000" cy="3017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300" dirty="0">
                <a:solidFill>
                  <a:srgbClr val="16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①质量预测 + ③炉层杂质预警上线并验收</a:t>
            </a:r>
            <a:endParaRPr lang="en-US" sz="13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300" dirty="0">
                <a:solidFill>
                  <a:srgbClr val="16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LLM 报警解释/交接班/ NL查询可用（路由≥96.5%）</a:t>
            </a:r>
            <a:endParaRPr lang="en-US" sz="13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300" dirty="0">
                <a:solidFill>
                  <a:srgbClr val="16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驾驶舱按 Ti 布局渲染，移动端交接班摘要可用</a:t>
            </a:r>
            <a:endParaRPr lang="en-US" sz="13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300" dirty="0">
                <a:solidFill>
                  <a:srgbClr val="16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客户 DCS 点位字典导入校验通过，采集达标</a:t>
            </a:r>
            <a:endParaRPr lang="en-US" sz="13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300" dirty="0">
                <a:solidFill>
                  <a:srgbClr val="16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二期（②④）范围与数据就绪度评估完成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YunMei iAOP · 产品设计评审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9722815" y="647395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 / 15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91153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6262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关键风险与对策</a:t>
            </a:r>
            <a:endParaRPr lang="en-US" sz="30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828800"/>
          <a:ext cx="10911535" cy="914400"/>
        </p:xfrm>
        <a:graphic>
          <a:graphicData uri="http://schemas.openxmlformats.org/drawingml/2006/table">
            <a:tbl>
              <a:tblPr/>
              <a:tblGrid>
                <a:gridCol w="3108960"/>
                <a:gridCol w="914400"/>
                <a:gridCol w="6885432"/>
              </a:tblGrid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风险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等级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对策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6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通用 ≠ 零定制，客户预期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0A20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中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5B6B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销售明确「配置+接入」仍需2–4周；模板交付SLA化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6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领域物理知识需专家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0A20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中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5B6B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每行业绑定1名行业工程师 + 模板开发包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6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训练数据不足（&lt;6月标注）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0A20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中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5B6B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首期先上监控+预警+LLM辅助，模型后续迭代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6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硬件绑定（昇腾/5090）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00A89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低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5B6B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推理后端抽象为可插拔适配层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626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模板质量参差影响品牌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0A20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中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5B6B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建立模板评审与版本准入机制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YunMei iAOP · 产品设计评审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9722815" y="647395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/ 15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3C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91153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6262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行动建议与待评审决策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731520" y="1847088"/>
            <a:ext cx="384048" cy="384048"/>
          </a:xfrm>
          <a:prstGeom prst="ellipse">
            <a:avLst/>
          </a:prstGeom>
          <a:solidFill>
            <a:srgbClr val="F0A202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847088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6262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280160" y="1783080"/>
            <a:ext cx="981425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E6F0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立项：氯化车间AI → iAOP-Template-Ti（一期），对内是内核首复制验证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731520" y="2505456"/>
            <a:ext cx="384048" cy="384048"/>
          </a:xfrm>
          <a:prstGeom prst="ellipse">
            <a:avLst/>
          </a:prstGeom>
          <a:solidFill>
            <a:srgbClr val="F0A202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2505456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6262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280160" y="2441448"/>
            <a:ext cx="981425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E6F0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内核改造：从化工AI基线启动模块③⑤配置化重构（最高优先级平台资产）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731520" y="3163824"/>
            <a:ext cx="384048" cy="384048"/>
          </a:xfrm>
          <a:prstGeom prst="ellipse">
            <a:avLst/>
          </a:prstGeom>
          <a:solidFill>
            <a:srgbClr val="F0A202"/>
          </a:solidFill>
          <a:ln/>
        </p:spPr>
      </p:sp>
      <p:sp>
        <p:nvSpPr>
          <p:cNvPr id="11" name="Text 9"/>
          <p:cNvSpPr/>
          <p:nvPr/>
        </p:nvSpPr>
        <p:spPr>
          <a:xfrm>
            <a:off x="731520" y="316382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6262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280160" y="3099816"/>
            <a:ext cx="981425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E6F0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复用确认：4智能体直接映射现有4类模型+LLM网关，不开新算法研发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731520" y="3822192"/>
            <a:ext cx="384048" cy="384048"/>
          </a:xfrm>
          <a:prstGeom prst="ellipse">
            <a:avLst/>
          </a:prstGeom>
          <a:solidFill>
            <a:srgbClr val="F0A202"/>
          </a:solidFill>
          <a:ln/>
        </p:spPr>
      </p:sp>
      <p:sp>
        <p:nvSpPr>
          <p:cNvPr id="14" name="Text 12"/>
          <p:cNvSpPr/>
          <p:nvPr/>
        </p:nvSpPr>
        <p:spPr>
          <a:xfrm>
            <a:off x="731520" y="382219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6262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280160" y="3758184"/>
            <a:ext cx="981425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E6F0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资产入库：化工AI代码拆分为「内核+树脂模板」两份交付物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731520" y="4480560"/>
            <a:ext cx="384048" cy="384048"/>
          </a:xfrm>
          <a:prstGeom prst="ellipse">
            <a:avLst/>
          </a:prstGeom>
          <a:solidFill>
            <a:srgbClr val="F0A202"/>
          </a:solidFill>
          <a:ln/>
        </p:spPr>
      </p:sp>
      <p:sp>
        <p:nvSpPr>
          <p:cNvPr id="17" name="Text 15"/>
          <p:cNvSpPr/>
          <p:nvPr/>
        </p:nvSpPr>
        <p:spPr>
          <a:xfrm>
            <a:off x="731520" y="448056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6262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5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280160" y="4416552"/>
            <a:ext cx="981425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E6F0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商务：以「1内核+N模板」对外宣讲，优先转化钛/树脂/化肥客户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640080" y="5212080"/>
            <a:ext cx="10911535" cy="1143000"/>
          </a:xfrm>
          <a:prstGeom prst="rect">
            <a:avLst>
              <a:gd name="adj" fmla="val 6400"/>
            </a:avLst>
          </a:prstGeom>
          <a:solidFill>
            <a:srgbClr val="028090"/>
          </a:solidFill>
          <a:ln/>
        </p:spPr>
      </p:sp>
      <p:sp>
        <p:nvSpPr>
          <p:cNvPr id="20" name="Text 18"/>
          <p:cNvSpPr/>
          <p:nvPr/>
        </p:nvSpPr>
        <p:spPr>
          <a:xfrm>
            <a:off x="960120" y="5349240"/>
            <a:ext cx="10271455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请评审决策：</a:t>
            </a:r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DFF3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① 是否批准 iAOP-Template-Ti 一期立项与内核改造预算？  ② 首模板一期范围是否确认「①③优先、②④二期」？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FB8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YunMei iAOP · 产品设计评审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9722815" y="647395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8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/ 15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云美工业AI优化平台(iAOP) 产品设计评审</dc:title>
  <dc:subject>PptxGenJS Presentation</dc:subject>
  <dc:creator>bot_po</dc:creator>
  <cp:lastModifiedBy>bot_po</cp:lastModifiedBy>
  <cp:revision>1</cp:revision>
  <dcterms:created xsi:type="dcterms:W3CDTF">2026-08-04T06:25:28Z</dcterms:created>
  <dcterms:modified xsi:type="dcterms:W3CDTF">2026-08-04T06:25:28Z</dcterms:modified>
</cp:coreProperties>
</file>